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handoutMasterIdLst>
    <p:handoutMasterId r:id="rId21"/>
  </p:handoutMasterIdLst>
  <p:sldIdLst>
    <p:sldId id="270" r:id="rId2"/>
    <p:sldId id="402" r:id="rId3"/>
    <p:sldId id="403" r:id="rId4"/>
    <p:sldId id="407" r:id="rId5"/>
    <p:sldId id="406" r:id="rId6"/>
    <p:sldId id="405" r:id="rId7"/>
    <p:sldId id="404" r:id="rId8"/>
    <p:sldId id="408" r:id="rId9"/>
    <p:sldId id="417" r:id="rId10"/>
    <p:sldId id="416" r:id="rId11"/>
    <p:sldId id="415" r:id="rId12"/>
    <p:sldId id="414" r:id="rId13"/>
    <p:sldId id="413" r:id="rId14"/>
    <p:sldId id="412" r:id="rId15"/>
    <p:sldId id="411" r:id="rId16"/>
    <p:sldId id="410" r:id="rId17"/>
    <p:sldId id="409" r:id="rId18"/>
    <p:sldId id="388" r:id="rId1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ffrey Holcomb" initials="" lastIdx="3" clrIdx="0"/>
  <p:cmAuthor id="7" name="Maureen Steddin" initials="MS [2]" lastIdx="1" clrIdx="7"/>
  <p:cmAuthor id="1" name="Ruchi Sachdev" initials="" lastIdx="8" clrIdx="1"/>
  <p:cmAuthor id="8" name="Maureen Steddin" initials="MS [3]" lastIdx="1" clrIdx="8"/>
  <p:cmAuthor id="2" name="Sarah Reusché" initials="" lastIdx="13" clrIdx="2"/>
  <p:cmAuthor id="3" name="Nitin Shankar" initials="" lastIdx="6" clrIdx="3"/>
  <p:cmAuthor id="4" name="Kristen Flathman" initials="" lastIdx="1" clrIdx="4"/>
  <p:cmAuthor id="5" name="Ben Schroeter" initials="" lastIdx="0" clrIdx="5"/>
  <p:cmAuthor id="6" name="Maureen Steddin" initials="MS" lastIdx="1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B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F9630F-82C1-40B7-BC3A-925EFCFF5E92}">
  <a:tblStyle styleId="{40F9630F-82C1-40B7-BC3A-925EFCFF5E9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/>
      <a:tcStyle>
        <a:tcBdr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7" autoAdjust="0"/>
    <p:restoredTop sz="86551" autoAdjust="0"/>
  </p:normalViewPr>
  <p:slideViewPr>
    <p:cSldViewPr snapToGrid="0" snapToObjects="1">
      <p:cViewPr varScale="1">
        <p:scale>
          <a:sx n="92" d="100"/>
          <a:sy n="92" d="100"/>
        </p:scale>
        <p:origin x="40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5CB01-6679-D646-ACB3-8B04B786C15F}" type="datetimeFigureOut">
              <a:rPr lang="en-US" smtClean="0"/>
              <a:t>2/13/2021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C0F4D-8A6F-1C4A-B6BF-1558431E4F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0630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1027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Learning Objectives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622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816429"/>
            <a:ext cx="8229600" cy="4027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Clr>
                <a:srgbClr val="007FA3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85800" y="1447800"/>
            <a:ext cx="7772400" cy="2152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74687" y="3962400"/>
            <a:ext cx="7794626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600"/>
              </a:spcBef>
              <a:buClr>
                <a:srgbClr val="007FA3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Shape 15" descr="Pearson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972" y="6429709"/>
            <a:ext cx="917999" cy="27991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/>
          <p:nvPr/>
        </p:nvSpPr>
        <p:spPr>
          <a:xfrm>
            <a:off x="1600200" y="6429344"/>
            <a:ext cx="7162799" cy="2000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0" dirty="0">
                <a:latin typeface="Verdana"/>
                <a:ea typeface="Verdana" panose="020B0604030504040204" pitchFamily="34" charset="0"/>
                <a:cs typeface="Verdana" panose="020B0604030504040204" pitchFamily="34" charset="0"/>
              </a:rPr>
              <a:t>Copyright © 2019, 2016, 2014 Pearson Education, Inc. All Rights Reserved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15370"/>
            <a:ext cx="8229600" cy="10394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dirty="0"/>
              <a:t>Database Processing: Fundamentals, Design, and Implementation</a:t>
            </a:r>
            <a:endParaRPr lang="en-US" sz="3400" b="1" i="0" u="none" strike="noStrike" cap="none" dirty="0">
              <a:solidFill>
                <a:srgbClr val="007FA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457200" y="1254868"/>
            <a:ext cx="8229600" cy="48712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rgbClr val="007FA3"/>
                </a:solidFill>
              </a:rPr>
              <a:t>15</a:t>
            </a:r>
            <a:r>
              <a:rPr lang="en-US" sz="2000" baseline="30000" dirty="0">
                <a:solidFill>
                  <a:srgbClr val="007FA3"/>
                </a:solidFill>
              </a:rPr>
              <a:t>th</a:t>
            </a:r>
            <a:r>
              <a:rPr lang="en-US" sz="2000" dirty="0">
                <a:solidFill>
                  <a:srgbClr val="007FA3"/>
                </a:solidFill>
              </a:rPr>
              <a:t> Edition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4294967295"/>
          </p:nvPr>
        </p:nvSpPr>
        <p:spPr>
          <a:xfrm>
            <a:off x="5486400" y="1600200"/>
            <a:ext cx="3657600" cy="1600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7FA3"/>
              </a:buClr>
              <a:buSzPct val="2500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Week #4</a:t>
            </a:r>
          </a:p>
          <a:p>
            <a:pPr marL="0" marR="0" lvl="0" indent="0" algn="l" rtl="0">
              <a:spcBef>
                <a:spcPts val="0"/>
              </a:spcBef>
              <a:buClr>
                <a:srgbClr val="007FA3"/>
              </a:buClr>
              <a:buSzPct val="25000"/>
              <a:buFont typeface="Arial"/>
              <a:buNone/>
            </a:pPr>
            <a:r>
              <a:rPr lang="en-US" sz="2400" dirty="0"/>
              <a:t>Part 2A</a:t>
            </a:r>
            <a:endParaRPr lang="en-US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body" idx="4294967295"/>
          </p:nvPr>
        </p:nvSpPr>
        <p:spPr>
          <a:xfrm>
            <a:off x="5486400" y="3200400"/>
            <a:ext cx="3657600" cy="29257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7FA3"/>
              </a:buClr>
              <a:buSzPct val="250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Structured Query Language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AC3B7-8B7C-4A57-B389-AFD53FBE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15" y="1600200"/>
            <a:ext cx="3584103" cy="45867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4ED5-B3E5-4867-9DC3-AE828CA7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Querying Multiple Tables with SQL Joins (3 of 10)</a:t>
            </a:r>
            <a:br>
              <a:rPr lang="en-US" sz="3000" dirty="0"/>
            </a:br>
            <a:r>
              <a:rPr lang="en-US" sz="2600" dirty="0"/>
              <a:t>Implicit SQL INNER JOIN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2C3F-DC0D-4BD3-AC72-C6C4CBE6B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By selecting rows by matching by the primary key values of one table with the foreign key values of a second table, we produce an </a:t>
            </a:r>
            <a:r>
              <a:rPr lang="en-US" sz="2200" b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SQL INNER JOIN</a:t>
            </a:r>
            <a:r>
              <a:rPr lang="en-US" sz="22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.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rgbClr val="000000"/>
              </a:solidFill>
              <a:latin typeface="MentorStd-Light"/>
              <a:ea typeface="+mn-ea"/>
              <a:cs typeface="+mn-cs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rgbClr val="000000"/>
              </a:solidFill>
              <a:latin typeface="MentorStd-Light"/>
              <a:ea typeface="+mn-ea"/>
              <a:cs typeface="+mn-cs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rgbClr val="000000"/>
              </a:solidFill>
              <a:latin typeface="MentorStd-Light"/>
              <a:ea typeface="+mn-ea"/>
              <a:cs typeface="+mn-cs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rgbClr val="000000"/>
              </a:solidFill>
              <a:latin typeface="MentorStd-Light"/>
              <a:ea typeface="+mn-ea"/>
              <a:cs typeface="+mn-cs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rgbClr val="000000"/>
              </a:solidFill>
              <a:latin typeface="MentorStd-Light"/>
              <a:ea typeface="+mn-ea"/>
              <a:cs typeface="+mn-cs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rgbClr val="000000"/>
              </a:solidFill>
              <a:latin typeface="MentorStd-Light"/>
              <a:ea typeface="+mn-ea"/>
              <a:cs typeface="+mn-cs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rgbClr val="000000"/>
              </a:solidFill>
              <a:latin typeface="MentorStd-Light"/>
              <a:ea typeface="+mn-ea"/>
              <a:cs typeface="+mn-cs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Because the </a:t>
            </a:r>
            <a:r>
              <a:rPr lang="en-US" sz="2400" b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SQL JOIN keyword </a:t>
            </a: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does </a:t>
            </a:r>
            <a:r>
              <a:rPr lang="en-US" sz="2400" b="1" i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not</a:t>
            </a:r>
            <a:r>
              <a:rPr lang="en-US" sz="2400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appear in the SQL statement, this is an </a:t>
            </a:r>
            <a:r>
              <a:rPr lang="en-US" sz="2400" b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implicit join</a:t>
            </a: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.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200" kern="1200" dirty="0">
              <a:solidFill>
                <a:srgbClr val="000000"/>
              </a:solidFill>
              <a:latin typeface="MentorStd-Light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E42029-4BB9-414F-97F9-5041585B0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34" y="2862071"/>
            <a:ext cx="6846990" cy="187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69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4ED5-B3E5-4867-9DC3-AE828CA7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Querying Multiple Tables with SQL Joins (4 of 10)</a:t>
            </a:r>
            <a:br>
              <a:rPr lang="en-US" sz="3000" dirty="0"/>
            </a:br>
            <a:r>
              <a:rPr lang="en-US" sz="2600" dirty="0"/>
              <a:t>Implicit SQL INNER JOIN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2C3F-DC0D-4BD3-AC72-C6C4CBE6B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	*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	RETAIL_ORDER, ORDER_ITEM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WHERE	RETAIL_ORDER.OrderNumber = ORDER_ITEM.OrderNumber;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F8BE2-C6FB-4810-8F19-0957E36D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55" y="3233769"/>
            <a:ext cx="7148089" cy="142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94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4ED5-B3E5-4867-9DC3-AE828CA7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Querying Multiple Tables with SQL Joins (5 of 10)</a:t>
            </a:r>
            <a:br>
              <a:rPr lang="en-US" sz="3000" dirty="0"/>
            </a:br>
            <a:r>
              <a:rPr lang="en-US" sz="2600" dirty="0"/>
              <a:t>Implicit SQL INNER JOIN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2C3F-DC0D-4BD3-AC72-C6C4CBE6B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5880"/>
            <a:ext cx="8229600" cy="4525963"/>
          </a:xfrm>
        </p:spPr>
        <p:txBody>
          <a:bodyPr/>
          <a:lstStyle/>
          <a:p>
            <a:r>
              <a:rPr lang="en-US" sz="2200" dirty="0">
                <a:solidFill>
                  <a:srgbClr val="000000"/>
                </a:solidFill>
                <a:latin typeface="MentorStd-Light"/>
              </a:rPr>
              <a:t>With an </a:t>
            </a:r>
            <a:r>
              <a:rPr lang="en-US" sz="2200" b="1" dirty="0">
                <a:solidFill>
                  <a:schemeClr val="tx2"/>
                </a:solidFill>
                <a:latin typeface="MentorStd-Light"/>
              </a:rPr>
              <a:t>SQL ORDER BY clause </a:t>
            </a:r>
            <a:r>
              <a:rPr lang="en-US" sz="2200" dirty="0">
                <a:solidFill>
                  <a:srgbClr val="000000"/>
                </a:solidFill>
                <a:latin typeface="MentorStd-Light"/>
              </a:rPr>
              <a:t>for easier reading by OrderNumber:</a:t>
            </a:r>
          </a:p>
          <a:p>
            <a:pPr marL="101600" indent="0">
              <a:buNone/>
            </a:pPr>
            <a:endParaRPr lang="en-US" sz="2200" dirty="0">
              <a:solidFill>
                <a:srgbClr val="000000"/>
              </a:solidFill>
              <a:latin typeface="MentorStd-Light"/>
            </a:endParaRP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	*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	RETAIL_ORDER, ORDER_ITEM</a:t>
            </a:r>
          </a:p>
          <a:p>
            <a:pPr marL="588518" marR="226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WHERE	RETAIL_ORDER.OrderNumber = ORDER_ITEM.OrderNumber ORDER BY	RETAIL_ORDER.OrderNumber, ORDER_ITEM.SKU;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5C873-2F26-4FF7-89BF-17C417B9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38" y="4264706"/>
            <a:ext cx="7398123" cy="14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3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4ED5-B3E5-4867-9DC3-AE828CA7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Querying Multiple Tables with SQL Joins (6 of 10)</a:t>
            </a:r>
            <a:br>
              <a:rPr lang="en-US" sz="3000" dirty="0"/>
            </a:br>
            <a:r>
              <a:rPr lang="en-US" sz="2600" dirty="0"/>
              <a:t>EQUIJOIN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2C3F-DC0D-4BD3-AC72-C6C4CBE6B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The process of using an </a:t>
            </a:r>
            <a:r>
              <a:rPr lang="en-US" sz="2400" b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SQL JOIN operation </a:t>
            </a: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to join two tables is called </a:t>
            </a:r>
            <a:r>
              <a:rPr lang="en-US" sz="2400" b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joining the two tables</a:t>
            </a: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.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When tables are joined using an </a:t>
            </a:r>
            <a:r>
              <a:rPr lang="en-US" sz="2400" b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equal to</a:t>
            </a:r>
            <a:r>
              <a:rPr lang="en-US" sz="2400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condition as in the example above, the join is called an </a:t>
            </a:r>
            <a:r>
              <a:rPr lang="en-US" sz="2400" b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equijoin</a:t>
            </a: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.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When people say “</a:t>
            </a:r>
            <a:r>
              <a:rPr lang="en-US" sz="2400" b="1" i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join</a:t>
            </a:r>
            <a:r>
              <a:rPr lang="en-US" sz="2400" kern="1200" dirty="0">
                <a:solidFill>
                  <a:srgbClr val="000000"/>
                </a:solidFill>
                <a:latin typeface="MentorStd-Light"/>
              </a:rPr>
              <a:t>,</a:t>
            </a: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” 99.99999 percent of the time they mean </a:t>
            </a:r>
            <a:r>
              <a:rPr lang="en-US" sz="2400" b="1" i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equijoin</a:t>
            </a: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.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Multiple joins can be used to process three or even more tables.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All parts of the SQL SELECT statement syntax can be applied to the table displaying the results of an SQL query using joins.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903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4ED5-B3E5-4867-9DC3-AE828CA7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Querying Multiple Tables with SQL Joins (7 of 10)</a:t>
            </a:r>
            <a:br>
              <a:rPr lang="en-US" sz="3000" dirty="0"/>
            </a:br>
            <a:r>
              <a:rPr lang="en-US" sz="2600" dirty="0"/>
              <a:t>The Logic of Joins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2C3F-DC0D-4BD3-AC72-C6C4CBE6B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880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	Buyer, SKU_DATA.SKU, SKU_Description,</a:t>
            </a:r>
          </a:p>
          <a:p>
            <a:pPr marL="55880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		SUM(ExtendedPrice) AS BuyerSKURevenue</a:t>
            </a:r>
          </a:p>
          <a:p>
            <a:pPr marL="558800" marR="3247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	SKU_DATA, ORDER_ITEM</a:t>
            </a:r>
          </a:p>
          <a:p>
            <a:pPr marL="55880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WHERE	SKU_DATA.SKU = ORDER_ITEM.SKU</a:t>
            </a:r>
          </a:p>
          <a:p>
            <a:pPr marL="55880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GROUP BY	Buyer, SKU_DATA.SKU, SKU_Description</a:t>
            </a:r>
          </a:p>
          <a:p>
            <a:pPr marL="55880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ORDER BY	BuyerSKURevenue DESC;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82808-B3EC-43BD-9082-EA3E4B82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46" y="4280916"/>
            <a:ext cx="5303707" cy="14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4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4ED5-B3E5-4867-9DC3-AE828CA7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Querying Multiple Tables with SQL Joins (8 of 10)</a:t>
            </a:r>
            <a:br>
              <a:rPr lang="en-US" sz="3000" dirty="0"/>
            </a:br>
            <a:r>
              <a:rPr lang="en-US" sz="2600" dirty="0"/>
              <a:t>Explicit SQL INNER JOIN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2C3F-DC0D-4BD3-AC72-C6C4CBE6B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Selecting rows by matching by the primary key values of one table with the foreign key values of a second table, we produce an </a:t>
            </a:r>
            <a:r>
              <a:rPr lang="en-US" sz="2400" b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SQL INNER JOIN</a:t>
            </a: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.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rgbClr val="000000"/>
              </a:solidFill>
              <a:latin typeface="MentorStd-Light"/>
              <a:ea typeface="+mn-ea"/>
              <a:cs typeface="+mn-cs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rgbClr val="000000"/>
              </a:solidFill>
              <a:latin typeface="MentorStd-Light"/>
              <a:ea typeface="+mn-ea"/>
              <a:cs typeface="+mn-cs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rgbClr val="000000"/>
              </a:solidFill>
              <a:latin typeface="MentorStd-Light"/>
              <a:ea typeface="+mn-ea"/>
              <a:cs typeface="+mn-cs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rgbClr val="000000"/>
              </a:solidFill>
              <a:latin typeface="MentorStd-Light"/>
              <a:ea typeface="+mn-ea"/>
              <a:cs typeface="+mn-cs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rgbClr val="000000"/>
              </a:solidFill>
              <a:latin typeface="MentorStd-Light"/>
              <a:ea typeface="+mn-ea"/>
              <a:cs typeface="+mn-cs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rgbClr val="000000"/>
              </a:solidFill>
              <a:latin typeface="MentorStd-Light"/>
              <a:ea typeface="+mn-ea"/>
              <a:cs typeface="+mn-cs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rgbClr val="000000"/>
              </a:solidFill>
              <a:latin typeface="MentorStd-Light"/>
              <a:ea typeface="+mn-ea"/>
              <a:cs typeface="+mn-cs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Because the </a:t>
            </a:r>
            <a:r>
              <a:rPr lang="en-US" sz="2400" b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SQL JOIN keyword </a:t>
            </a:r>
            <a:r>
              <a:rPr lang="en-US" sz="2400" b="1" i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does</a:t>
            </a:r>
            <a:r>
              <a:rPr lang="en-US" sz="2400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appear in the SQL statement, this is an </a:t>
            </a:r>
            <a:r>
              <a:rPr lang="en-US" sz="2400" b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explicit join</a:t>
            </a: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.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rgbClr val="000000"/>
              </a:solidFill>
              <a:latin typeface="MentorStd-Light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50462-07E1-4ED5-92C0-0E60E1639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95" y="2965545"/>
            <a:ext cx="6339009" cy="197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91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4ED5-B3E5-4867-9DC3-AE828CA7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Querying Multiple Tables with SQL Joins (9 of 10)</a:t>
            </a:r>
            <a:br>
              <a:rPr lang="en-US" sz="3000" dirty="0"/>
            </a:br>
            <a:r>
              <a:rPr lang="en-US" sz="2600" dirty="0"/>
              <a:t>SQL JOIN ON Syntax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2C3F-DC0D-4BD3-AC72-C6C4CBE6B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In </a:t>
            </a:r>
            <a:r>
              <a:rPr lang="en-US" sz="2400" b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SQL JOIN ON syntax</a:t>
            </a: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:</a:t>
            </a:r>
          </a:p>
          <a:p>
            <a:pPr lvl="1" indent="-28575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 </a:t>
            </a:r>
            <a:r>
              <a:rPr lang="en-US" sz="2000" b="1" kern="1200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SQL JOIN keyword 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is placed between the table names in the </a:t>
            </a:r>
            <a:r>
              <a:rPr lang="en-US" sz="2000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SQL FROM clause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where it replaces the comma that previously separated the two table names.</a:t>
            </a:r>
          </a:p>
          <a:p>
            <a:pPr lvl="1" indent="-28575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 </a:t>
            </a:r>
            <a:r>
              <a:rPr lang="en-US" sz="2000" b="1" kern="1200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SQL ON keyword 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now leads into an </a:t>
            </a:r>
            <a:r>
              <a:rPr lang="en-US" sz="2000" b="1" kern="1200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SQL ON clause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which includes the statement of matching key values that was previously in an </a:t>
            </a:r>
            <a:r>
              <a:rPr lang="en-US" sz="2000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SQL WHERE clause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pPr lvl="1" indent="-28575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 </a:t>
            </a:r>
            <a:r>
              <a:rPr lang="en-US" sz="2000" b="1" kern="1200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SQL WHERE clause 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is </a:t>
            </a:r>
            <a:r>
              <a:rPr lang="en-US" sz="2000" i="1" kern="1200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no longer used as part of the join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which makes it easier to read the actual restrictions on the rows in the query in the </a:t>
            </a:r>
            <a:r>
              <a:rPr lang="en-US" sz="2000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SQL WHERE clause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itself.</a:t>
            </a: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 </a:t>
            </a:r>
            <a:r>
              <a:rPr lang="en-US" sz="2000" b="1" kern="1200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explicit SQL JOIN ON syntax 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is currently considered as the proper way to write SQL join operations, and the older implicit SQL syntax is considered an archaic, older syntax (but it still works).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18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4ED5-B3E5-4867-9DC3-AE828CA7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Querying Multiple Tables with SQL Joins (10 of 10)</a:t>
            </a:r>
            <a:br>
              <a:rPr lang="en-US" sz="3000" dirty="0"/>
            </a:br>
            <a:r>
              <a:rPr lang="en-US" sz="2600" dirty="0"/>
              <a:t>The Logic of Joins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2C3F-DC0D-4BD3-AC72-C6C4CBE6B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	*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	RETAIL_ORDER JOIN ORDER_ITEM</a:t>
            </a:r>
          </a:p>
          <a:p>
            <a:pPr marL="588518" marR="979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	  ON	RETAIL_ORDER.OrderNumber = ORDER_ITEM.OrderNumber WHERE	OrderYear = 2017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ORDER BY	RETAIL_ORDER.OrderNumber, ORDER_ITEM.SKU;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DE66D-38FA-47B3-B21D-D913C6FE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27" y="3887723"/>
            <a:ext cx="6933546" cy="12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78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F953-5803-4ADA-A6EC-37D89317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Database Processing</a:t>
            </a:r>
            <a:br>
              <a:rPr lang="en-US" sz="3200" dirty="0"/>
            </a:br>
            <a:r>
              <a:rPr lang="en-US" sz="2400" dirty="0"/>
              <a:t>Fundamentals, Design, and Implementation (15</a:t>
            </a:r>
            <a:r>
              <a:rPr lang="en-US" sz="2400" baseline="30000" dirty="0"/>
              <a:t>th</a:t>
            </a:r>
            <a:r>
              <a:rPr lang="en-US" sz="2400" dirty="0"/>
              <a:t> Edition)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009AA-2299-4659-84BB-919229652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lvl="0" indent="0" algn="ctr">
              <a:buNone/>
            </a:pPr>
            <a:endParaRPr lang="en-US" sz="3600" b="1" dirty="0">
              <a:solidFill>
                <a:srgbClr val="007FA3"/>
              </a:solidFill>
            </a:endParaRPr>
          </a:p>
          <a:p>
            <a:pPr marL="101600" lvl="0" indent="0" algn="ctr">
              <a:buNone/>
            </a:pPr>
            <a:r>
              <a:rPr lang="en-US" sz="3600" b="1" dirty="0">
                <a:solidFill>
                  <a:srgbClr val="007FA3"/>
                </a:solidFill>
              </a:rPr>
              <a:t>End of Presentation:</a:t>
            </a:r>
          </a:p>
          <a:p>
            <a:pPr marL="101600" lvl="0" indent="0" algn="ctr">
              <a:buNone/>
            </a:pPr>
            <a:r>
              <a:rPr lang="en-US" sz="3600" dirty="0">
                <a:solidFill>
                  <a:srgbClr val="000000"/>
                </a:solidFill>
              </a:rPr>
              <a:t>Week #4</a:t>
            </a:r>
          </a:p>
          <a:p>
            <a:pPr marL="101600" lvl="0" indent="0" algn="ctr">
              <a:buNone/>
            </a:pPr>
            <a:r>
              <a:rPr lang="en-US" sz="3200" dirty="0">
                <a:solidFill>
                  <a:srgbClr val="000000"/>
                </a:solidFill>
              </a:rPr>
              <a:t>Part 2A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57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5482A-52F7-43F3-B7B9-4EE1ED7D7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Two or More Tables with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43D34-6CE9-4503-BC1B-EC7D9BEB9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SQL provides two different techniques for querying data from multiple tables:</a:t>
            </a:r>
          </a:p>
          <a:p>
            <a:pPr lvl="1"/>
            <a:r>
              <a:rPr lang="en-US" sz="2800" dirty="0"/>
              <a:t>The </a:t>
            </a:r>
            <a:r>
              <a:rPr lang="en-US" sz="2800" b="1" dirty="0">
                <a:solidFill>
                  <a:schemeClr val="tx2"/>
                </a:solidFill>
              </a:rPr>
              <a:t>SQL subquery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endParaRPr lang="en-US" sz="2800" b="1" dirty="0">
              <a:solidFill>
                <a:schemeClr val="tx2"/>
              </a:solidFill>
            </a:endParaRPr>
          </a:p>
          <a:p>
            <a:pPr lvl="1"/>
            <a:r>
              <a:rPr lang="en-US" sz="2800" dirty="0"/>
              <a:t>The </a:t>
            </a:r>
            <a:r>
              <a:rPr lang="en-US" sz="2800" b="1" dirty="0">
                <a:solidFill>
                  <a:schemeClr val="tx2"/>
                </a:solidFill>
              </a:rPr>
              <a:t>SQL join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</a:p>
          <a:p>
            <a:r>
              <a:rPr lang="en-US" sz="2800" dirty="0"/>
              <a:t>Although both work with multiple tables, they are used for slightly different purposes.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85886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AAE0-A1CB-481E-8785-0C8D296F8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Querying Multiple Tables with SQL Subqueries (1 of 5)</a:t>
            </a:r>
            <a:br>
              <a:rPr lang="en-US" sz="3000" dirty="0"/>
            </a:br>
            <a:r>
              <a:rPr lang="en-US" sz="2600" dirty="0"/>
              <a:t>The Logic of Subqueries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2C0AE-B342-4590-9055-96B6FAF5E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sz="2000" dirty="0">
                <a:solidFill>
                  <a:srgbClr val="000000"/>
                </a:solidFill>
                <a:latin typeface="MentorStd-Light"/>
              </a:rPr>
              <a:t>We want to know the revenue for Water Sports items, which have SKU values of 100100, 100200, 101100, and 101200.</a:t>
            </a:r>
          </a:p>
          <a:p>
            <a:pPr marL="101600" indent="0">
              <a:buNone/>
            </a:pPr>
            <a:r>
              <a:rPr lang="en-US" sz="2000" dirty="0">
                <a:solidFill>
                  <a:srgbClr val="000000"/>
                </a:solidFill>
                <a:latin typeface="MentorStd-Light"/>
              </a:rPr>
              <a:t>Given that we know the SKU values, we can use this query:</a:t>
            </a:r>
          </a:p>
          <a:p>
            <a:pPr marL="101600" indent="0">
              <a:buNone/>
            </a:pPr>
            <a:endParaRPr lang="en-US" dirty="0">
              <a:solidFill>
                <a:srgbClr val="000000"/>
              </a:solidFill>
              <a:latin typeface="MentorStd-Light"/>
            </a:endParaRPr>
          </a:p>
          <a:p>
            <a:pPr marL="588518" marR="20290" lvl="1" indent="0">
              <a:spcBef>
                <a:spcPts val="500"/>
              </a:spcBef>
              <a:buNone/>
            </a:pPr>
            <a:r>
              <a:rPr lang="en-US" sz="1400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   SUM(ExtendedPrice) AS WaterSportsRevenue </a:t>
            </a:r>
          </a:p>
          <a:p>
            <a:pPr marL="588518" marR="20290" lvl="1" indent="0">
              <a:spcBef>
                <a:spcPts val="500"/>
              </a:spcBef>
              <a:buNone/>
            </a:pPr>
            <a:r>
              <a:rPr lang="en-US" sz="1400" b="1" dirty="0">
                <a:solidFill>
                  <a:srgbClr val="00ABBD"/>
                </a:solidFill>
                <a:latin typeface="Courier New" panose="02070309020205020404" pitchFamily="49" charset="0"/>
              </a:rPr>
              <a:t>FROM     ORDER_ITEM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sz="1400" b="1" dirty="0">
                <a:solidFill>
                  <a:srgbClr val="00ABBD"/>
                </a:solidFill>
                <a:latin typeface="Courier New" panose="02070309020205020404" pitchFamily="49" charset="0"/>
              </a:rPr>
              <a:t>WHERE    SKU IN (100100, 100200, 100300, 100400, 100500, 100600, 	      101100, 101200);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917F0-3F60-4469-94D4-7FB741E2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099" y="4734537"/>
            <a:ext cx="3127802" cy="7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41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AAE0-A1CB-481E-8785-0C8D296F8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Querying Multiple Tables with SQL Subqueries (2 of 5)</a:t>
            </a:r>
            <a:br>
              <a:rPr lang="en-US" sz="3000" dirty="0"/>
            </a:br>
            <a:r>
              <a:rPr lang="en-US" sz="2600" dirty="0"/>
              <a:t>The Logic of Subqueries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2C0AE-B342-4590-9055-96B6FAF5E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sz="2000" dirty="0">
                <a:solidFill>
                  <a:srgbClr val="000000"/>
                </a:solidFill>
                <a:latin typeface="MentorStd-Light"/>
              </a:rPr>
              <a:t>What if we don’t know the SKU values? We can determine them with this query: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   SKU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     SKU_DATA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WHERE    Department = 'Water Sports';</a:t>
            </a:r>
          </a:p>
          <a:p>
            <a:pPr marL="1016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A8C30B-708F-4ADE-A251-D52645D6A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233" y="3627174"/>
            <a:ext cx="1263534" cy="249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42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AAE0-A1CB-481E-8785-0C8D296F8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Querying Multiple Tables with SQL Subqueries (3 of 5)</a:t>
            </a:r>
            <a:br>
              <a:rPr lang="en-US" sz="3000" dirty="0"/>
            </a:br>
            <a:r>
              <a:rPr lang="en-US" sz="2600" dirty="0"/>
              <a:t>The Logic of Subqueries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2C0AE-B342-4590-9055-96B6FAF5E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sz="2000" dirty="0">
                <a:solidFill>
                  <a:srgbClr val="000000"/>
                </a:solidFill>
                <a:latin typeface="MentorStd-Light"/>
              </a:rPr>
              <a:t>We can combine these two as shown below. The second query, which is enclosed in parentheses, is called an </a:t>
            </a:r>
            <a:r>
              <a:rPr lang="en-US" sz="2000" b="1" dirty="0">
                <a:solidFill>
                  <a:schemeClr val="tx2"/>
                </a:solidFill>
                <a:latin typeface="MentorStd-Light"/>
              </a:rPr>
              <a:t>SQL subquery</a:t>
            </a:r>
            <a:r>
              <a:rPr lang="en-US" sz="2000" dirty="0">
                <a:solidFill>
                  <a:srgbClr val="000000"/>
                </a:solidFill>
                <a:latin typeface="MentorStd-Light"/>
              </a:rPr>
              <a:t>. Note how the subquery returns a set of values for use by the </a:t>
            </a:r>
            <a:r>
              <a:rPr lang="en-US" sz="2000" b="1" dirty="0">
                <a:solidFill>
                  <a:schemeClr val="tx2"/>
                </a:solidFill>
                <a:latin typeface="MentorStd-Light"/>
              </a:rPr>
              <a:t>top level query</a:t>
            </a:r>
            <a:r>
              <a:rPr lang="en-US" sz="2000" dirty="0">
                <a:solidFill>
                  <a:srgbClr val="000000"/>
                </a:solidFill>
                <a:latin typeface="MentorStd-Light"/>
              </a:rPr>
              <a:t>, and note the use of the </a:t>
            </a:r>
            <a:r>
              <a:rPr lang="en-US" sz="2000" b="1" dirty="0">
                <a:solidFill>
                  <a:schemeClr val="tx2"/>
                </a:solidFill>
                <a:latin typeface="MentorStd-Light"/>
              </a:rPr>
              <a:t>SQL IN keyword</a:t>
            </a:r>
            <a:r>
              <a:rPr lang="en-US" sz="2000" dirty="0">
                <a:solidFill>
                  <a:srgbClr val="000000"/>
                </a:solidFill>
                <a:latin typeface="MentorStd-Light"/>
              </a:rPr>
              <a:t>.</a:t>
            </a:r>
          </a:p>
          <a:p>
            <a:pPr marL="219456" lvl="1" indent="0">
              <a:spcBef>
                <a:spcPts val="500"/>
              </a:spcBef>
              <a:buNone/>
            </a:pPr>
            <a:endParaRPr lang="en-US" b="1" dirty="0">
              <a:solidFill>
                <a:srgbClr val="00ABBD"/>
              </a:solidFill>
              <a:latin typeface="Courier New" panose="02070309020205020404" pitchFamily="49" charset="0"/>
            </a:endParaRPr>
          </a:p>
          <a:p>
            <a:pPr marL="101600" marR="22690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	SELECT  SUM(ExtendedPrice) AS WaterSportsRevenue </a:t>
            </a:r>
          </a:p>
          <a:p>
            <a:pPr marL="101600" marR="22690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	FROM    ORDER_ITEM</a:t>
            </a:r>
          </a:p>
          <a:p>
            <a:pPr marL="71882" marR="51110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	WHERE   SKU IN </a:t>
            </a:r>
          </a:p>
          <a:p>
            <a:pPr marL="71882" marR="51110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		(SELECT	  SKU</a:t>
            </a:r>
          </a:p>
          <a:p>
            <a:pPr marL="71882" marR="51110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		 FROM 	  SKU_DATA</a:t>
            </a:r>
          </a:p>
          <a:p>
            <a:pPr marL="1473200" lvl="3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    WHERE	  Department = 'Water Sports');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7BFFB1-CD2D-4ED9-AC94-3B99D939E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943" y="5432604"/>
            <a:ext cx="2734113" cy="69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54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AAE0-A1CB-481E-8785-0C8D296F8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Querying Multiple Tables with SQL Subqueries (4 of 5)</a:t>
            </a:r>
            <a:br>
              <a:rPr lang="en-US" sz="3000" dirty="0"/>
            </a:br>
            <a:r>
              <a:rPr lang="en-US" sz="2600" dirty="0"/>
              <a:t>The Logic of Subqueries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2C0AE-B342-4590-9055-96B6FAF5E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MentorStd-Light"/>
              </a:rPr>
              <a:t>An </a:t>
            </a:r>
            <a:r>
              <a:rPr lang="en-US" sz="2200" b="1" dirty="0">
                <a:solidFill>
                  <a:schemeClr val="tx2"/>
                </a:solidFill>
                <a:latin typeface="MentorStd-Light"/>
              </a:rPr>
              <a:t>SQL subquery</a:t>
            </a:r>
            <a:r>
              <a:rPr lang="en-US" sz="2200" dirty="0">
                <a:solidFill>
                  <a:schemeClr val="tx2"/>
                </a:solidFill>
                <a:latin typeface="MentorStd-Light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MentorStd-Light"/>
              </a:rPr>
              <a:t>is often described 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MentorStd-Light"/>
              </a:rPr>
              <a:t>A nested query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MentorStd-Light"/>
              </a:rPr>
              <a:t>A query within a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MentorStd-Light"/>
              </a:rPr>
              <a:t>Note that SQL queries using subqueries are still effectively </a:t>
            </a:r>
            <a:r>
              <a:rPr lang="en-US" sz="2200" i="1" dirty="0">
                <a:solidFill>
                  <a:srgbClr val="000000"/>
                </a:solidFill>
                <a:latin typeface="MentorStd-Light"/>
              </a:rPr>
              <a:t>single table queries</a:t>
            </a:r>
            <a:r>
              <a:rPr lang="en-US" sz="2200" dirty="0">
                <a:solidFill>
                  <a:srgbClr val="000000"/>
                </a:solidFill>
                <a:latin typeface="MentorStd-Light"/>
              </a:rPr>
              <a:t> in the sense that only the </a:t>
            </a:r>
            <a:r>
              <a:rPr lang="en-US" sz="2200" b="1" i="1" dirty="0">
                <a:solidFill>
                  <a:schemeClr val="tx2"/>
                </a:solidFill>
                <a:latin typeface="MentorStd-Light"/>
              </a:rPr>
              <a:t>columns of the top level query can be displayed in the query results</a:t>
            </a:r>
            <a:r>
              <a:rPr lang="en-US" sz="2200" dirty="0">
                <a:solidFill>
                  <a:srgbClr val="000000"/>
                </a:solidFill>
                <a:latin typeface="MentorStd-Light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MentorStd-Light"/>
              </a:rPr>
              <a:t>Multiple subqueries can be used to process three or even more tables.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MentorStd-Light"/>
              </a:rPr>
              <a:t>All parts if the SQL SELECT statement syntax can be applied to the table displaying the results of an SQL query using subqueries.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58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AAE0-A1CB-481E-8785-0C8D296F8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Querying Multiple Tables with SQL Subqueries (5 of 5)</a:t>
            </a:r>
            <a:br>
              <a:rPr lang="en-US" sz="3000" dirty="0"/>
            </a:br>
            <a:r>
              <a:rPr lang="en-US" sz="2600" dirty="0"/>
              <a:t>The Logic of Subqueries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2C0AE-B342-4590-9055-96B6FAF5E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marR="29040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	SELECT	DISTINCT Buyer, Department </a:t>
            </a:r>
          </a:p>
          <a:p>
            <a:pPr marL="101600" marR="29040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	FROM	SKU_DATA</a:t>
            </a:r>
          </a:p>
          <a:p>
            <a:pPr marL="101600" marR="29040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	WHERE	SKU IN </a:t>
            </a:r>
          </a:p>
          <a:p>
            <a:pPr marL="101600" marR="29040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		(SELECT SKU</a:t>
            </a:r>
          </a:p>
          <a:p>
            <a:pPr marL="101600" marR="29040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		 FROM   ORDER_ITEM</a:t>
            </a:r>
          </a:p>
          <a:p>
            <a:pPr marL="55880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		 WHERE  OrderNumber IN</a:t>
            </a:r>
          </a:p>
          <a:p>
            <a:pPr marL="1016000" lvl="2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		(SELECT	  OrderNumber</a:t>
            </a:r>
          </a:p>
          <a:p>
            <a:pPr marL="1473200" lvl="3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		 FROM	  RETAIL_ORDER</a:t>
            </a:r>
          </a:p>
          <a:p>
            <a:pPr marL="1930400" marR="11610" lvl="4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	 WHERE	  OrderMonth = 'January’ </a:t>
            </a:r>
          </a:p>
          <a:p>
            <a:pPr marL="1930400" marR="11610" lvl="4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	   AND	  OrderYear = 2018));</a:t>
            </a:r>
          </a:p>
          <a:p>
            <a:pPr marL="1016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802A9-75A7-48A0-8DD6-A47D86E6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546" y="5257800"/>
            <a:ext cx="2730006" cy="80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02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4ED5-B3E5-4867-9DC3-AE828CA7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Querying Multiple Tables with SQL Joins (1 of 10)</a:t>
            </a:r>
            <a:br>
              <a:rPr lang="en-US" sz="3000" dirty="0"/>
            </a:br>
            <a:r>
              <a:rPr lang="en-US" sz="2600" dirty="0"/>
              <a:t>The Logic of Joins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2C3F-DC0D-4BD3-AC72-C6C4CBE6B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In an </a:t>
            </a:r>
            <a:r>
              <a:rPr lang="en-US" sz="2400" b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SQL join operation</a:t>
            </a: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, the </a:t>
            </a:r>
            <a:r>
              <a:rPr lang="en-US" sz="2400" b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SQL JOIN operator </a:t>
            </a: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is used to combine parts or all of two or more tables.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b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Explicit join </a:t>
            </a: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─ the SQL JOIN operator is used as part of the SQL statement.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b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Implicit join </a:t>
            </a: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─ the SQL JOIN operator is </a:t>
            </a:r>
            <a:r>
              <a:rPr lang="en-US" sz="2400" b="1" i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not</a:t>
            </a: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 used as part of the SQL statement.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42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4ED5-B3E5-4867-9DC3-AE828CA7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Querying Multiple Tables with SQL Joins (2 of 10)</a:t>
            </a:r>
            <a:br>
              <a:rPr lang="en-US" sz="3000" dirty="0"/>
            </a:br>
            <a:r>
              <a:rPr lang="en-US" sz="2600" dirty="0"/>
              <a:t>SQL CROSS JOIN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2C3F-DC0D-4BD3-AC72-C6C4CBE6B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An </a:t>
            </a:r>
            <a:r>
              <a:rPr lang="en-US" sz="2400" b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SQL CROSS JOIN</a:t>
            </a:r>
            <a:r>
              <a:rPr lang="en-US" sz="2400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combines each row in one table with every row in another table.</a:t>
            </a:r>
          </a:p>
          <a:p>
            <a:pPr marL="182880" indent="-342900"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400" kern="1200" dirty="0">
              <a:solidFill>
                <a:srgbClr val="000000"/>
              </a:solidFill>
              <a:latin typeface="MentorStd-Light"/>
              <a:ea typeface="+mn-ea"/>
              <a:cs typeface="+mn-cs"/>
            </a:endParaRPr>
          </a:p>
          <a:p>
            <a:pPr marL="101600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	SELECT	*</a:t>
            </a:r>
          </a:p>
          <a:p>
            <a:pPr marL="101600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	FROM	RETAIL_ORDER, ORDER_ITEM;</a:t>
            </a:r>
          </a:p>
          <a:p>
            <a:pPr marL="101600" indent="0">
              <a:spcBef>
                <a:spcPts val="500"/>
              </a:spcBef>
              <a:buNone/>
            </a:pPr>
            <a:endParaRPr lang="en-US" b="1" dirty="0">
              <a:solidFill>
                <a:srgbClr val="00ABBD"/>
              </a:solidFill>
              <a:latin typeface="Courier New" panose="02070309020205020404" pitchFamily="49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This is known mathematically as a </a:t>
            </a:r>
            <a:r>
              <a:rPr lang="en-US" sz="2400" b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Cartesian product</a:t>
            </a:r>
            <a:r>
              <a:rPr lang="en-US" sz="2400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of the rows in the tables.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This is </a:t>
            </a:r>
            <a:r>
              <a:rPr lang="en-US" sz="2400" b="1" kern="1200" dirty="0">
                <a:solidFill>
                  <a:schemeClr val="tx2"/>
                </a:solidFill>
                <a:latin typeface="MentorStd-Light"/>
                <a:ea typeface="+mn-ea"/>
                <a:cs typeface="+mn-cs"/>
              </a:rPr>
              <a:t>illogical in database work </a:t>
            </a:r>
            <a:r>
              <a:rPr lang="en-US" sz="2400" kern="1200" dirty="0">
                <a:solidFill>
                  <a:srgbClr val="000000"/>
                </a:solidFill>
                <a:latin typeface="MentorStd-Light"/>
                <a:ea typeface="+mn-ea"/>
                <a:cs typeface="+mn-cs"/>
              </a:rPr>
              <a:t>because we only need rows that somehow logically correspond in the two tables.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12082"/>
      </p:ext>
    </p:extLst>
  </p:cSld>
  <p:clrMapOvr>
    <a:masterClrMapping/>
  </p:clrMapOvr>
</p:sld>
</file>

<file path=ppt/theme/theme1.xml><?xml version="1.0" encoding="utf-8"?>
<a:theme xmlns:a="http://schemas.openxmlformats.org/drawingml/2006/main" name="508 Lecture">
  <a:themeElements>
    <a:clrScheme name="Custom 7">
      <a:dk1>
        <a:srgbClr val="000000"/>
      </a:dk1>
      <a:lt1>
        <a:srgbClr val="FFFFFF"/>
      </a:lt1>
      <a:dk2>
        <a:srgbClr val="000000"/>
      </a:dk2>
      <a:lt2>
        <a:srgbClr val="007FA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3C1581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6003</TotalTime>
  <Words>1308</Words>
  <Application>Microsoft Office PowerPoint</Application>
  <PresentationFormat>On-screen Show (4:3)</PresentationFormat>
  <Paragraphs>120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Courier New</vt:lpstr>
      <vt:lpstr>MentorStd-Light</vt:lpstr>
      <vt:lpstr>Noto Sans Symbols</vt:lpstr>
      <vt:lpstr>Times New Roman</vt:lpstr>
      <vt:lpstr>Verdana</vt:lpstr>
      <vt:lpstr>508 Lecture</vt:lpstr>
      <vt:lpstr>Database Processing: Fundamentals, Design, and Implementation</vt:lpstr>
      <vt:lpstr>Querying Two or More Tables with SQL</vt:lpstr>
      <vt:lpstr>Querying Multiple Tables with SQL Subqueries (1 of 5) The Logic of Subqueries</vt:lpstr>
      <vt:lpstr>Querying Multiple Tables with SQL Subqueries (2 of 5) The Logic of Subqueries</vt:lpstr>
      <vt:lpstr>Querying Multiple Tables with SQL Subqueries (3 of 5) The Logic of Subqueries</vt:lpstr>
      <vt:lpstr>Querying Multiple Tables with SQL Subqueries (4 of 5) The Logic of Subqueries</vt:lpstr>
      <vt:lpstr>Querying Multiple Tables with SQL Subqueries (5 of 5) The Logic of Subqueries</vt:lpstr>
      <vt:lpstr>Querying Multiple Tables with SQL Joins (1 of 10) The Logic of Joins</vt:lpstr>
      <vt:lpstr>Querying Multiple Tables with SQL Joins (2 of 10) SQL CROSS JOIN</vt:lpstr>
      <vt:lpstr>Querying Multiple Tables with SQL Joins (3 of 10) Implicit SQL INNER JOIN</vt:lpstr>
      <vt:lpstr>Querying Multiple Tables with SQL Joins (4 of 10) Implicit SQL INNER JOIN</vt:lpstr>
      <vt:lpstr>Querying Multiple Tables with SQL Joins (5 of 10) Implicit SQL INNER JOIN</vt:lpstr>
      <vt:lpstr>Querying Multiple Tables with SQL Joins (6 of 10) EQUIJOIN</vt:lpstr>
      <vt:lpstr>Querying Multiple Tables with SQL Joins (7 of 10) The Logic of Joins</vt:lpstr>
      <vt:lpstr>Querying Multiple Tables with SQL Joins (8 of 10) Explicit SQL INNER JOIN</vt:lpstr>
      <vt:lpstr>Querying Multiple Tables with SQL Joins (9 of 10) SQL JOIN ON Syntax</vt:lpstr>
      <vt:lpstr>Querying Multiple Tables with SQL Joins (10 of 10) The Logic of Joins</vt:lpstr>
      <vt:lpstr>Database Processing Fundamentals, Design, and Implementation (15th Edition)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PowerPoint Template</dc:title>
  <dc:creator>Harold Wise</dc:creator>
  <cp:lastModifiedBy>roly</cp:lastModifiedBy>
  <cp:revision>135</cp:revision>
  <dcterms:modified xsi:type="dcterms:W3CDTF">2021-02-13T17:44:22Z</dcterms:modified>
</cp:coreProperties>
</file>